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0" r:id="rId3"/>
    <p:sldId id="303" r:id="rId4"/>
    <p:sldId id="321" r:id="rId5"/>
    <p:sldId id="322" r:id="rId6"/>
    <p:sldId id="323" r:id="rId7"/>
    <p:sldId id="306" r:id="rId8"/>
    <p:sldId id="324" r:id="rId9"/>
    <p:sldId id="325" r:id="rId10"/>
    <p:sldId id="326" r:id="rId11"/>
    <p:sldId id="327" r:id="rId12"/>
    <p:sldId id="328" r:id="rId13"/>
    <p:sldId id="329" r:id="rId14"/>
    <p:sldId id="330" r:id="rId15"/>
    <p:sldId id="29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0T01:07:18.22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png>
</file>

<file path=ppt/media/image4.png>
</file>

<file path=ppt/media/image5.jpeg>
</file>

<file path=ppt/media/image6.png>
</file>

<file path=ppt/media/image7.png>
</file>

<file path=ppt/media/image7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1843D9-BBE1-666A-684E-95A5B3239BE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Times New Roman" panose="02020603050405020304" pitchFamily="18" charset="0"/>
                <a:ea typeface="210 굴림OTF 070" panose="02020503020101020101" pitchFamily="18" charset="-127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Hello World!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862590-7793-E4DC-9848-D70C579022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DB5594-B36F-550C-87AA-872D160BA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ADF123-83AF-B827-F60D-F07C3431D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FD8016-B96A-EA99-8CA4-2F07CB35F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249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B5BE68-DACB-517B-3599-DEA085758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A12748-1AFA-BCD3-2832-DBC0E015E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7B65E9-6AA9-EA17-BAA6-E2879984F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807831-DE17-1D7C-798E-71E628A65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DE0FA4-F72C-A75A-3309-34C725BD6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608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093F05D-9D7F-0113-A82F-B9933690AF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F68516-4C05-0C13-7E89-B7818AA4F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E97CB8-660C-2EC4-45A1-F733832E1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BD62C1-191F-FBBB-783F-303237055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3CC41C-E7FB-5CD5-F05E-F9A0123B2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9132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641846-A3C4-66BE-C19B-426B1493C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>
                <a:latin typeface="Times New Roman" panose="02020603050405020304" pitchFamily="18" charset="0"/>
                <a:ea typeface="210 굴림OTF 070" panose="02020503020101020101" pitchFamily="18" charset="-127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 err="1"/>
              <a:t>Titl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1C5572-D860-474C-3FA5-5E30E8F39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FDAD4A-25E5-4A46-10C7-7DC6F9AF9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901BD3-8305-43B3-9923-257FBF170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B44BB-CE6C-823A-1547-823312779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83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01690-CD05-4B40-37BD-737F6C4BE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424CA2-E3AC-3DB7-5EA0-BCCFBFD70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D75187-6338-EB7F-84C2-A8DFDBA5F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F116DC-C2D2-17FD-0670-4018A0457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8D9505-77F3-973A-4A77-407A7D101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223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271688-7777-D341-8BE2-B080030C2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56C86A-D334-9460-D672-B469FF4746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EF012F-B037-6BC0-DCEC-41C4F997C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074B44-9A1F-1A00-7071-B7A0D8F93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AD2EE9-C27C-2D74-C73E-A37EEB3C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CC3845-FA21-6B62-D010-5AFE32EA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955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1A7400-0404-7A85-2E7E-032869E17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A737AF-1D5B-C0D9-87FA-4C1B726F8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BA33EE-9A1D-AB71-3288-76B57DFA9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53D09D-7D5A-ABE8-DE38-113722A789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84B54F-E9B1-D2C4-EC9A-A7DC1D4588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08A019-7B32-D688-0429-54BDB5A96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71D7954-2837-A14F-9B6C-076BD5F20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5B908F5-F72E-9604-D306-DD32A0420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83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6B1B86-EBE2-0F57-090C-C31ACA793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7053E8-F883-E4FE-AE74-EAD091EE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C7B020-F6E2-6C53-D638-67BAA47B2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964D6A-08B3-7E5C-D2B6-F9A83DBD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140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9B6784-24C4-FD43-CC24-A65B3BF3C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28DAE8-9990-66D8-F5E0-00F83A6E4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5C4574D-AE4B-6ACA-30E6-5BEF9C38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478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096AC-8778-2324-A216-02EA2B76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06749C-BFA7-E361-D0A8-12DF99A35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BFB7CF-8E79-4D8C-1C94-05BCE7C600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CCADF7-23A1-E5F4-CC89-52E73F542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E85F17-A3BF-7343-5350-697CE9FB2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7DA9AE-1B19-89FA-ADAD-7F7E345E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766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6D8925-5F77-79D9-978F-933303C46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5858C2-0CBE-DB93-826B-B8F0A60A08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7916A2-7F4C-4213-A59D-9A6AC9D24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77B87D-17FA-2955-5560-AF994A738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B5E172-8C53-896B-03D0-18189115F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5A806D-5830-CB0B-19AE-8BC7CE3AD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941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68E3F1-AC57-A1DB-19D3-B33ADE935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D850F-97E2-EFEC-FA26-4E7BB682D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F08438-D9C2-83FB-7F99-A83A8D6C8D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C195A-05C2-4574-9B7F-0324A4B1A207}" type="datetimeFigureOut">
              <a:rPr lang="ko-KR" altLang="en-US" smtClean="0"/>
              <a:t>2023-08-21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37D593-7453-216C-9AD2-F38172F88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DA6965-E14F-BC2D-ED1F-9D4D0E79E8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394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gif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AF5AA7-7F5B-24D7-B71F-FC5EB4379F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b="1" dirty="0"/>
              <a:t>VAE:</a:t>
            </a:r>
            <a:br>
              <a:rPr lang="en-US" altLang="ko-KR" b="1" dirty="0"/>
            </a:br>
            <a:r>
              <a:rPr lang="en-US" altLang="ko-KR" b="1" dirty="0"/>
              <a:t>Rate-Distortion Curve &amp;</a:t>
            </a:r>
            <a:br>
              <a:rPr lang="en-US" altLang="ko-KR" b="1" dirty="0"/>
            </a:br>
            <a:r>
              <a:rPr lang="en-US" altLang="ko-KR" b="1" dirty="0"/>
              <a:t>Aggregated Posterior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7C7B6F-3686-B164-88FE-C376C79BC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Presenter: Kim Seung Hwan (overnap@khu.ac.kr)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7208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502C555A-E7FF-587F-4156-834E2D4BD1A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Decoupling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𝝈</m:t>
                        </m:r>
                      </m:e>
                      <m: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and </a:t>
                </a:r>
                <a14:m>
                  <m:oMath xmlns:m="http://schemas.openxmlformats.org/officeDocument/2006/math"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502C555A-E7FF-587F-4156-834E2D4BD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sz="2400" b="0" dirty="0"/>
                  <a:t>Many implementations keep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altLang="ko-KR" sz="2400" dirty="0"/>
                  <a:t> constant and exclude it from optimization</a:t>
                </a:r>
              </a:p>
              <a:p>
                <a:r>
                  <a:rPr lang="en-US" altLang="ko-KR" sz="2400" dirty="0"/>
                  <a:t>My claim is: studies so far have mixed the effects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altLang="ko-KR" sz="2400" dirty="0"/>
                  <a:t> and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endParaRPr lang="en-US" altLang="ko-KR" sz="2400" dirty="0"/>
              </a:p>
              <a:p>
                <a:r>
                  <a:rPr lang="en-US" altLang="ko-KR" sz="2400" dirty="0"/>
                  <a:t>Separating these explicitly will make the effect of each clearer</a:t>
                </a:r>
              </a:p>
              <a:p>
                <a:r>
                  <a:rPr lang="en-US" altLang="ko-KR" sz="2400" dirty="0"/>
                  <a:t>This is the </a:t>
                </a:r>
                <a:r>
                  <a:rPr lang="en-US" altLang="ko-KR" sz="2400" b="1" i="1" dirty="0"/>
                  <a:t>first research direction</a:t>
                </a:r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B4A2E278-8545-D7D8-E1B0-C3CF37C6A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7181" y="4001294"/>
            <a:ext cx="5977637" cy="2327129"/>
          </a:xfrm>
          <a:custGeom>
            <a:avLst/>
            <a:gdLst>
              <a:gd name="connsiteX0" fmla="*/ 0 w 5977637"/>
              <a:gd name="connsiteY0" fmla="*/ 0 h 2327129"/>
              <a:gd name="connsiteX1" fmla="*/ 604406 w 5977637"/>
              <a:gd name="connsiteY1" fmla="*/ 0 h 2327129"/>
              <a:gd name="connsiteX2" fmla="*/ 1268587 w 5977637"/>
              <a:gd name="connsiteY2" fmla="*/ 0 h 2327129"/>
              <a:gd name="connsiteX3" fmla="*/ 1992546 w 5977637"/>
              <a:gd name="connsiteY3" fmla="*/ 0 h 2327129"/>
              <a:gd name="connsiteX4" fmla="*/ 2537175 w 5977637"/>
              <a:gd name="connsiteY4" fmla="*/ 0 h 2327129"/>
              <a:gd name="connsiteX5" fmla="*/ 3022028 w 5977637"/>
              <a:gd name="connsiteY5" fmla="*/ 0 h 2327129"/>
              <a:gd name="connsiteX6" fmla="*/ 3805762 w 5977637"/>
              <a:gd name="connsiteY6" fmla="*/ 0 h 2327129"/>
              <a:gd name="connsiteX7" fmla="*/ 4350391 w 5977637"/>
              <a:gd name="connsiteY7" fmla="*/ 0 h 2327129"/>
              <a:gd name="connsiteX8" fmla="*/ 5014573 w 5977637"/>
              <a:gd name="connsiteY8" fmla="*/ 0 h 2327129"/>
              <a:gd name="connsiteX9" fmla="*/ 5977637 w 5977637"/>
              <a:gd name="connsiteY9" fmla="*/ 0 h 2327129"/>
              <a:gd name="connsiteX10" fmla="*/ 5977637 w 5977637"/>
              <a:gd name="connsiteY10" fmla="*/ 535240 h 2327129"/>
              <a:gd name="connsiteX11" fmla="*/ 5977637 w 5977637"/>
              <a:gd name="connsiteY11" fmla="*/ 1163565 h 2327129"/>
              <a:gd name="connsiteX12" fmla="*/ 5977637 w 5977637"/>
              <a:gd name="connsiteY12" fmla="*/ 1768618 h 2327129"/>
              <a:gd name="connsiteX13" fmla="*/ 5977637 w 5977637"/>
              <a:gd name="connsiteY13" fmla="*/ 2327129 h 2327129"/>
              <a:gd name="connsiteX14" fmla="*/ 5313455 w 5977637"/>
              <a:gd name="connsiteY14" fmla="*/ 2327129 h 2327129"/>
              <a:gd name="connsiteX15" fmla="*/ 4529720 w 5977637"/>
              <a:gd name="connsiteY15" fmla="*/ 2327129 h 2327129"/>
              <a:gd name="connsiteX16" fmla="*/ 3805762 w 5977637"/>
              <a:gd name="connsiteY16" fmla="*/ 2327129 h 2327129"/>
              <a:gd name="connsiteX17" fmla="*/ 3022028 w 5977637"/>
              <a:gd name="connsiteY17" fmla="*/ 2327129 h 2327129"/>
              <a:gd name="connsiteX18" fmla="*/ 2537175 w 5977637"/>
              <a:gd name="connsiteY18" fmla="*/ 2327129 h 2327129"/>
              <a:gd name="connsiteX19" fmla="*/ 1813217 w 5977637"/>
              <a:gd name="connsiteY19" fmla="*/ 2327129 h 2327129"/>
              <a:gd name="connsiteX20" fmla="*/ 1089258 w 5977637"/>
              <a:gd name="connsiteY20" fmla="*/ 2327129 h 2327129"/>
              <a:gd name="connsiteX21" fmla="*/ 0 w 5977637"/>
              <a:gd name="connsiteY21" fmla="*/ 2327129 h 2327129"/>
              <a:gd name="connsiteX22" fmla="*/ 0 w 5977637"/>
              <a:gd name="connsiteY22" fmla="*/ 1722075 h 2327129"/>
              <a:gd name="connsiteX23" fmla="*/ 0 w 5977637"/>
              <a:gd name="connsiteY23" fmla="*/ 1210107 h 2327129"/>
              <a:gd name="connsiteX24" fmla="*/ 0 w 5977637"/>
              <a:gd name="connsiteY24" fmla="*/ 605054 h 2327129"/>
              <a:gd name="connsiteX25" fmla="*/ 0 w 5977637"/>
              <a:gd name="connsiteY25" fmla="*/ 0 h 232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977637" h="2327129" fill="none" extrusionOk="0">
                <a:moveTo>
                  <a:pt x="0" y="0"/>
                </a:moveTo>
                <a:cubicBezTo>
                  <a:pt x="186548" y="20995"/>
                  <a:pt x="349940" y="-24470"/>
                  <a:pt x="604406" y="0"/>
                </a:cubicBezTo>
                <a:cubicBezTo>
                  <a:pt x="858872" y="24470"/>
                  <a:pt x="957428" y="22908"/>
                  <a:pt x="1268587" y="0"/>
                </a:cubicBezTo>
                <a:cubicBezTo>
                  <a:pt x="1579746" y="-22908"/>
                  <a:pt x="1692742" y="34325"/>
                  <a:pt x="1992546" y="0"/>
                </a:cubicBezTo>
                <a:cubicBezTo>
                  <a:pt x="2292350" y="-34325"/>
                  <a:pt x="2305682" y="-21184"/>
                  <a:pt x="2537175" y="0"/>
                </a:cubicBezTo>
                <a:cubicBezTo>
                  <a:pt x="2768668" y="21184"/>
                  <a:pt x="2792803" y="-23714"/>
                  <a:pt x="3022028" y="0"/>
                </a:cubicBezTo>
                <a:cubicBezTo>
                  <a:pt x="3251253" y="23714"/>
                  <a:pt x="3588588" y="16215"/>
                  <a:pt x="3805762" y="0"/>
                </a:cubicBezTo>
                <a:cubicBezTo>
                  <a:pt x="4022936" y="-16215"/>
                  <a:pt x="4183089" y="-12622"/>
                  <a:pt x="4350391" y="0"/>
                </a:cubicBezTo>
                <a:cubicBezTo>
                  <a:pt x="4517693" y="12622"/>
                  <a:pt x="4826274" y="-8545"/>
                  <a:pt x="5014573" y="0"/>
                </a:cubicBezTo>
                <a:cubicBezTo>
                  <a:pt x="5202872" y="8545"/>
                  <a:pt x="5582004" y="-47870"/>
                  <a:pt x="5977637" y="0"/>
                </a:cubicBezTo>
                <a:cubicBezTo>
                  <a:pt x="5967465" y="221888"/>
                  <a:pt x="5976092" y="321541"/>
                  <a:pt x="5977637" y="535240"/>
                </a:cubicBezTo>
                <a:cubicBezTo>
                  <a:pt x="5979182" y="748939"/>
                  <a:pt x="5990181" y="965081"/>
                  <a:pt x="5977637" y="1163565"/>
                </a:cubicBezTo>
                <a:cubicBezTo>
                  <a:pt x="5965093" y="1362050"/>
                  <a:pt x="5962524" y="1571496"/>
                  <a:pt x="5977637" y="1768618"/>
                </a:cubicBezTo>
                <a:cubicBezTo>
                  <a:pt x="5992750" y="1965740"/>
                  <a:pt x="5987931" y="2188026"/>
                  <a:pt x="5977637" y="2327129"/>
                </a:cubicBezTo>
                <a:cubicBezTo>
                  <a:pt x="5673752" y="2319535"/>
                  <a:pt x="5561497" y="2326889"/>
                  <a:pt x="5313455" y="2327129"/>
                </a:cubicBezTo>
                <a:cubicBezTo>
                  <a:pt x="5065413" y="2327369"/>
                  <a:pt x="4879869" y="2328024"/>
                  <a:pt x="4529720" y="2327129"/>
                </a:cubicBezTo>
                <a:cubicBezTo>
                  <a:pt x="4179572" y="2326234"/>
                  <a:pt x="4037856" y="2306891"/>
                  <a:pt x="3805762" y="2327129"/>
                </a:cubicBezTo>
                <a:cubicBezTo>
                  <a:pt x="3573668" y="2347367"/>
                  <a:pt x="3297119" y="2305737"/>
                  <a:pt x="3022028" y="2327129"/>
                </a:cubicBezTo>
                <a:cubicBezTo>
                  <a:pt x="2746937" y="2348521"/>
                  <a:pt x="2700115" y="2338929"/>
                  <a:pt x="2537175" y="2327129"/>
                </a:cubicBezTo>
                <a:cubicBezTo>
                  <a:pt x="2374235" y="2315329"/>
                  <a:pt x="1992063" y="2311949"/>
                  <a:pt x="1813217" y="2327129"/>
                </a:cubicBezTo>
                <a:cubicBezTo>
                  <a:pt x="1634371" y="2342309"/>
                  <a:pt x="1348318" y="2338988"/>
                  <a:pt x="1089258" y="2327129"/>
                </a:cubicBezTo>
                <a:cubicBezTo>
                  <a:pt x="830198" y="2315270"/>
                  <a:pt x="492392" y="2329767"/>
                  <a:pt x="0" y="2327129"/>
                </a:cubicBezTo>
                <a:cubicBezTo>
                  <a:pt x="23784" y="2086572"/>
                  <a:pt x="-6667" y="2005178"/>
                  <a:pt x="0" y="1722075"/>
                </a:cubicBezTo>
                <a:cubicBezTo>
                  <a:pt x="6667" y="1438972"/>
                  <a:pt x="-9704" y="1404377"/>
                  <a:pt x="0" y="1210107"/>
                </a:cubicBezTo>
                <a:cubicBezTo>
                  <a:pt x="9704" y="1015837"/>
                  <a:pt x="17866" y="824168"/>
                  <a:pt x="0" y="605054"/>
                </a:cubicBezTo>
                <a:cubicBezTo>
                  <a:pt x="-17866" y="385940"/>
                  <a:pt x="-3768" y="167152"/>
                  <a:pt x="0" y="0"/>
                </a:cubicBezTo>
                <a:close/>
              </a:path>
              <a:path w="5977637" h="2327129" stroke="0" extrusionOk="0">
                <a:moveTo>
                  <a:pt x="0" y="0"/>
                </a:moveTo>
                <a:cubicBezTo>
                  <a:pt x="174578" y="19393"/>
                  <a:pt x="434183" y="1654"/>
                  <a:pt x="604406" y="0"/>
                </a:cubicBezTo>
                <a:cubicBezTo>
                  <a:pt x="774629" y="-1654"/>
                  <a:pt x="1021921" y="-22426"/>
                  <a:pt x="1328364" y="0"/>
                </a:cubicBezTo>
                <a:cubicBezTo>
                  <a:pt x="1634807" y="22426"/>
                  <a:pt x="1775351" y="-28851"/>
                  <a:pt x="1992546" y="0"/>
                </a:cubicBezTo>
                <a:cubicBezTo>
                  <a:pt x="2209741" y="28851"/>
                  <a:pt x="2324439" y="-18371"/>
                  <a:pt x="2477398" y="0"/>
                </a:cubicBezTo>
                <a:cubicBezTo>
                  <a:pt x="2630357" y="18371"/>
                  <a:pt x="2862532" y="-18058"/>
                  <a:pt x="2962251" y="0"/>
                </a:cubicBezTo>
                <a:cubicBezTo>
                  <a:pt x="3061970" y="18058"/>
                  <a:pt x="3217516" y="-24018"/>
                  <a:pt x="3447104" y="0"/>
                </a:cubicBezTo>
                <a:cubicBezTo>
                  <a:pt x="3676692" y="24018"/>
                  <a:pt x="3901720" y="-32895"/>
                  <a:pt x="4171062" y="0"/>
                </a:cubicBezTo>
                <a:cubicBezTo>
                  <a:pt x="4440404" y="32895"/>
                  <a:pt x="4516350" y="20461"/>
                  <a:pt x="4655915" y="0"/>
                </a:cubicBezTo>
                <a:cubicBezTo>
                  <a:pt x="4795480" y="-20461"/>
                  <a:pt x="5091466" y="-8245"/>
                  <a:pt x="5320097" y="0"/>
                </a:cubicBezTo>
                <a:cubicBezTo>
                  <a:pt x="5548728" y="8245"/>
                  <a:pt x="5759329" y="11598"/>
                  <a:pt x="5977637" y="0"/>
                </a:cubicBezTo>
                <a:cubicBezTo>
                  <a:pt x="6005073" y="197709"/>
                  <a:pt x="5980421" y="449633"/>
                  <a:pt x="5977637" y="605054"/>
                </a:cubicBezTo>
                <a:cubicBezTo>
                  <a:pt x="5974853" y="760475"/>
                  <a:pt x="5956232" y="996816"/>
                  <a:pt x="5977637" y="1117022"/>
                </a:cubicBezTo>
                <a:cubicBezTo>
                  <a:pt x="5999042" y="1237228"/>
                  <a:pt x="6000964" y="1616133"/>
                  <a:pt x="5977637" y="1745347"/>
                </a:cubicBezTo>
                <a:cubicBezTo>
                  <a:pt x="5954310" y="1874561"/>
                  <a:pt x="5995032" y="2166624"/>
                  <a:pt x="5977637" y="2327129"/>
                </a:cubicBezTo>
                <a:cubicBezTo>
                  <a:pt x="5724927" y="2301047"/>
                  <a:pt x="5555918" y="2342425"/>
                  <a:pt x="5193902" y="2327129"/>
                </a:cubicBezTo>
                <a:cubicBezTo>
                  <a:pt x="4831886" y="2311833"/>
                  <a:pt x="4875462" y="2301705"/>
                  <a:pt x="4649273" y="2327129"/>
                </a:cubicBezTo>
                <a:cubicBezTo>
                  <a:pt x="4423084" y="2352553"/>
                  <a:pt x="4164470" y="2297802"/>
                  <a:pt x="3925315" y="2327129"/>
                </a:cubicBezTo>
                <a:cubicBezTo>
                  <a:pt x="3686160" y="2356456"/>
                  <a:pt x="3521000" y="2323482"/>
                  <a:pt x="3320909" y="2327129"/>
                </a:cubicBezTo>
                <a:cubicBezTo>
                  <a:pt x="3120818" y="2330776"/>
                  <a:pt x="2924524" y="2322982"/>
                  <a:pt x="2776280" y="2327129"/>
                </a:cubicBezTo>
                <a:cubicBezTo>
                  <a:pt x="2628036" y="2331276"/>
                  <a:pt x="2423369" y="2346287"/>
                  <a:pt x="2171875" y="2327129"/>
                </a:cubicBezTo>
                <a:cubicBezTo>
                  <a:pt x="1920381" y="2307971"/>
                  <a:pt x="1725230" y="2335176"/>
                  <a:pt x="1447917" y="2327129"/>
                </a:cubicBezTo>
                <a:cubicBezTo>
                  <a:pt x="1170604" y="2319082"/>
                  <a:pt x="1021914" y="2325586"/>
                  <a:pt x="843511" y="2327129"/>
                </a:cubicBezTo>
                <a:cubicBezTo>
                  <a:pt x="665108" y="2328672"/>
                  <a:pt x="312507" y="2290597"/>
                  <a:pt x="0" y="2327129"/>
                </a:cubicBezTo>
                <a:cubicBezTo>
                  <a:pt x="-23623" y="2032760"/>
                  <a:pt x="-19348" y="1833339"/>
                  <a:pt x="0" y="1698804"/>
                </a:cubicBezTo>
                <a:cubicBezTo>
                  <a:pt x="19348" y="1564270"/>
                  <a:pt x="-14467" y="1365398"/>
                  <a:pt x="0" y="1117022"/>
                </a:cubicBezTo>
                <a:cubicBezTo>
                  <a:pt x="14467" y="868646"/>
                  <a:pt x="-17177" y="845229"/>
                  <a:pt x="0" y="605054"/>
                </a:cubicBezTo>
                <a:cubicBezTo>
                  <a:pt x="17177" y="364879"/>
                  <a:pt x="-16354" y="230560"/>
                  <a:pt x="0" y="0"/>
                </a:cubicBezTo>
                <a:close/>
              </a:path>
            </a:pathLst>
          </a:custGeom>
          <a:ln w="127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0405584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3436729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502C555A-E7FF-587F-4156-834E2D4BD1A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Decoupling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𝝈</m:t>
                        </m:r>
                      </m:e>
                      <m: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and </a:t>
                </a:r>
                <a14:m>
                  <m:oMath xmlns:m="http://schemas.openxmlformats.org/officeDocument/2006/math"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502C555A-E7FF-587F-4156-834E2D4BD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sz="2400" dirty="0"/>
                  <a:t>Perhaps the analytically optimal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=√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𝑀𝑆𝐸</m:t>
                    </m:r>
                  </m:oMath>
                </a14:m>
                <a:r>
                  <a:rPr lang="en-US" altLang="ko-KR" sz="2400" dirty="0"/>
                  <a:t> works</a:t>
                </a:r>
              </a:p>
              <a:p>
                <a:r>
                  <a:rPr lang="en-US" altLang="ko-KR" sz="2400" dirty="0"/>
                  <a:t>In this case, the reconstruction term becomes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 sz="2400" b="0" i="0" smtClean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𝑀𝑆𝐸</m:t>
                        </m:r>
                      </m:e>
                    </m:func>
                  </m:oMath>
                </a14:m>
                <a:endParaRPr lang="en-US" altLang="ko-KR" sz="2400" dirty="0"/>
              </a:p>
              <a:p>
                <a:r>
                  <a:rPr lang="en-US" altLang="ko-KR" sz="2400" dirty="0"/>
                  <a:t>The toy example had an unusual result: it has linear RD-Curve…?</a:t>
                </a:r>
              </a:p>
              <a:p>
                <a:endParaRPr lang="en-US" altLang="ko-KR" sz="2400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12" t="-140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B4A2E278-8545-D7D8-E1B0-C3CF37C6A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7984" y="4001294"/>
            <a:ext cx="5977637" cy="2327129"/>
          </a:xfrm>
          <a:custGeom>
            <a:avLst/>
            <a:gdLst>
              <a:gd name="connsiteX0" fmla="*/ 0 w 5977637"/>
              <a:gd name="connsiteY0" fmla="*/ 0 h 2327129"/>
              <a:gd name="connsiteX1" fmla="*/ 604406 w 5977637"/>
              <a:gd name="connsiteY1" fmla="*/ 0 h 2327129"/>
              <a:gd name="connsiteX2" fmla="*/ 1268587 w 5977637"/>
              <a:gd name="connsiteY2" fmla="*/ 0 h 2327129"/>
              <a:gd name="connsiteX3" fmla="*/ 1992546 w 5977637"/>
              <a:gd name="connsiteY3" fmla="*/ 0 h 2327129"/>
              <a:gd name="connsiteX4" fmla="*/ 2537175 w 5977637"/>
              <a:gd name="connsiteY4" fmla="*/ 0 h 2327129"/>
              <a:gd name="connsiteX5" fmla="*/ 3022028 w 5977637"/>
              <a:gd name="connsiteY5" fmla="*/ 0 h 2327129"/>
              <a:gd name="connsiteX6" fmla="*/ 3805762 w 5977637"/>
              <a:gd name="connsiteY6" fmla="*/ 0 h 2327129"/>
              <a:gd name="connsiteX7" fmla="*/ 4350391 w 5977637"/>
              <a:gd name="connsiteY7" fmla="*/ 0 h 2327129"/>
              <a:gd name="connsiteX8" fmla="*/ 5014573 w 5977637"/>
              <a:gd name="connsiteY8" fmla="*/ 0 h 2327129"/>
              <a:gd name="connsiteX9" fmla="*/ 5977637 w 5977637"/>
              <a:gd name="connsiteY9" fmla="*/ 0 h 2327129"/>
              <a:gd name="connsiteX10" fmla="*/ 5977637 w 5977637"/>
              <a:gd name="connsiteY10" fmla="*/ 535240 h 2327129"/>
              <a:gd name="connsiteX11" fmla="*/ 5977637 w 5977637"/>
              <a:gd name="connsiteY11" fmla="*/ 1163565 h 2327129"/>
              <a:gd name="connsiteX12" fmla="*/ 5977637 w 5977637"/>
              <a:gd name="connsiteY12" fmla="*/ 1768618 h 2327129"/>
              <a:gd name="connsiteX13" fmla="*/ 5977637 w 5977637"/>
              <a:gd name="connsiteY13" fmla="*/ 2327129 h 2327129"/>
              <a:gd name="connsiteX14" fmla="*/ 5313455 w 5977637"/>
              <a:gd name="connsiteY14" fmla="*/ 2327129 h 2327129"/>
              <a:gd name="connsiteX15" fmla="*/ 4529720 w 5977637"/>
              <a:gd name="connsiteY15" fmla="*/ 2327129 h 2327129"/>
              <a:gd name="connsiteX16" fmla="*/ 3805762 w 5977637"/>
              <a:gd name="connsiteY16" fmla="*/ 2327129 h 2327129"/>
              <a:gd name="connsiteX17" fmla="*/ 3022028 w 5977637"/>
              <a:gd name="connsiteY17" fmla="*/ 2327129 h 2327129"/>
              <a:gd name="connsiteX18" fmla="*/ 2537175 w 5977637"/>
              <a:gd name="connsiteY18" fmla="*/ 2327129 h 2327129"/>
              <a:gd name="connsiteX19" fmla="*/ 1813217 w 5977637"/>
              <a:gd name="connsiteY19" fmla="*/ 2327129 h 2327129"/>
              <a:gd name="connsiteX20" fmla="*/ 1089258 w 5977637"/>
              <a:gd name="connsiteY20" fmla="*/ 2327129 h 2327129"/>
              <a:gd name="connsiteX21" fmla="*/ 0 w 5977637"/>
              <a:gd name="connsiteY21" fmla="*/ 2327129 h 2327129"/>
              <a:gd name="connsiteX22" fmla="*/ 0 w 5977637"/>
              <a:gd name="connsiteY22" fmla="*/ 1722075 h 2327129"/>
              <a:gd name="connsiteX23" fmla="*/ 0 w 5977637"/>
              <a:gd name="connsiteY23" fmla="*/ 1210107 h 2327129"/>
              <a:gd name="connsiteX24" fmla="*/ 0 w 5977637"/>
              <a:gd name="connsiteY24" fmla="*/ 605054 h 2327129"/>
              <a:gd name="connsiteX25" fmla="*/ 0 w 5977637"/>
              <a:gd name="connsiteY25" fmla="*/ 0 h 232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977637" h="2327129" fill="none" extrusionOk="0">
                <a:moveTo>
                  <a:pt x="0" y="0"/>
                </a:moveTo>
                <a:cubicBezTo>
                  <a:pt x="186548" y="20995"/>
                  <a:pt x="349940" y="-24470"/>
                  <a:pt x="604406" y="0"/>
                </a:cubicBezTo>
                <a:cubicBezTo>
                  <a:pt x="858872" y="24470"/>
                  <a:pt x="957428" y="22908"/>
                  <a:pt x="1268587" y="0"/>
                </a:cubicBezTo>
                <a:cubicBezTo>
                  <a:pt x="1579746" y="-22908"/>
                  <a:pt x="1692742" y="34325"/>
                  <a:pt x="1992546" y="0"/>
                </a:cubicBezTo>
                <a:cubicBezTo>
                  <a:pt x="2292350" y="-34325"/>
                  <a:pt x="2305682" y="-21184"/>
                  <a:pt x="2537175" y="0"/>
                </a:cubicBezTo>
                <a:cubicBezTo>
                  <a:pt x="2768668" y="21184"/>
                  <a:pt x="2792803" y="-23714"/>
                  <a:pt x="3022028" y="0"/>
                </a:cubicBezTo>
                <a:cubicBezTo>
                  <a:pt x="3251253" y="23714"/>
                  <a:pt x="3588588" y="16215"/>
                  <a:pt x="3805762" y="0"/>
                </a:cubicBezTo>
                <a:cubicBezTo>
                  <a:pt x="4022936" y="-16215"/>
                  <a:pt x="4183089" y="-12622"/>
                  <a:pt x="4350391" y="0"/>
                </a:cubicBezTo>
                <a:cubicBezTo>
                  <a:pt x="4517693" y="12622"/>
                  <a:pt x="4826274" y="-8545"/>
                  <a:pt x="5014573" y="0"/>
                </a:cubicBezTo>
                <a:cubicBezTo>
                  <a:pt x="5202872" y="8545"/>
                  <a:pt x="5582004" y="-47870"/>
                  <a:pt x="5977637" y="0"/>
                </a:cubicBezTo>
                <a:cubicBezTo>
                  <a:pt x="5967465" y="221888"/>
                  <a:pt x="5976092" y="321541"/>
                  <a:pt x="5977637" y="535240"/>
                </a:cubicBezTo>
                <a:cubicBezTo>
                  <a:pt x="5979182" y="748939"/>
                  <a:pt x="5990181" y="965081"/>
                  <a:pt x="5977637" y="1163565"/>
                </a:cubicBezTo>
                <a:cubicBezTo>
                  <a:pt x="5965093" y="1362050"/>
                  <a:pt x="5962524" y="1571496"/>
                  <a:pt x="5977637" y="1768618"/>
                </a:cubicBezTo>
                <a:cubicBezTo>
                  <a:pt x="5992750" y="1965740"/>
                  <a:pt x="5987931" y="2188026"/>
                  <a:pt x="5977637" y="2327129"/>
                </a:cubicBezTo>
                <a:cubicBezTo>
                  <a:pt x="5673752" y="2319535"/>
                  <a:pt x="5561497" y="2326889"/>
                  <a:pt x="5313455" y="2327129"/>
                </a:cubicBezTo>
                <a:cubicBezTo>
                  <a:pt x="5065413" y="2327369"/>
                  <a:pt x="4879869" y="2328024"/>
                  <a:pt x="4529720" y="2327129"/>
                </a:cubicBezTo>
                <a:cubicBezTo>
                  <a:pt x="4179572" y="2326234"/>
                  <a:pt x="4037856" y="2306891"/>
                  <a:pt x="3805762" y="2327129"/>
                </a:cubicBezTo>
                <a:cubicBezTo>
                  <a:pt x="3573668" y="2347367"/>
                  <a:pt x="3297119" y="2305737"/>
                  <a:pt x="3022028" y="2327129"/>
                </a:cubicBezTo>
                <a:cubicBezTo>
                  <a:pt x="2746937" y="2348521"/>
                  <a:pt x="2700115" y="2338929"/>
                  <a:pt x="2537175" y="2327129"/>
                </a:cubicBezTo>
                <a:cubicBezTo>
                  <a:pt x="2374235" y="2315329"/>
                  <a:pt x="1992063" y="2311949"/>
                  <a:pt x="1813217" y="2327129"/>
                </a:cubicBezTo>
                <a:cubicBezTo>
                  <a:pt x="1634371" y="2342309"/>
                  <a:pt x="1348318" y="2338988"/>
                  <a:pt x="1089258" y="2327129"/>
                </a:cubicBezTo>
                <a:cubicBezTo>
                  <a:pt x="830198" y="2315270"/>
                  <a:pt x="492392" y="2329767"/>
                  <a:pt x="0" y="2327129"/>
                </a:cubicBezTo>
                <a:cubicBezTo>
                  <a:pt x="23784" y="2086572"/>
                  <a:pt x="-6667" y="2005178"/>
                  <a:pt x="0" y="1722075"/>
                </a:cubicBezTo>
                <a:cubicBezTo>
                  <a:pt x="6667" y="1438972"/>
                  <a:pt x="-9704" y="1404377"/>
                  <a:pt x="0" y="1210107"/>
                </a:cubicBezTo>
                <a:cubicBezTo>
                  <a:pt x="9704" y="1015837"/>
                  <a:pt x="17866" y="824168"/>
                  <a:pt x="0" y="605054"/>
                </a:cubicBezTo>
                <a:cubicBezTo>
                  <a:pt x="-17866" y="385940"/>
                  <a:pt x="-3768" y="167152"/>
                  <a:pt x="0" y="0"/>
                </a:cubicBezTo>
                <a:close/>
              </a:path>
              <a:path w="5977637" h="2327129" stroke="0" extrusionOk="0">
                <a:moveTo>
                  <a:pt x="0" y="0"/>
                </a:moveTo>
                <a:cubicBezTo>
                  <a:pt x="174578" y="19393"/>
                  <a:pt x="434183" y="1654"/>
                  <a:pt x="604406" y="0"/>
                </a:cubicBezTo>
                <a:cubicBezTo>
                  <a:pt x="774629" y="-1654"/>
                  <a:pt x="1021921" y="-22426"/>
                  <a:pt x="1328364" y="0"/>
                </a:cubicBezTo>
                <a:cubicBezTo>
                  <a:pt x="1634807" y="22426"/>
                  <a:pt x="1775351" y="-28851"/>
                  <a:pt x="1992546" y="0"/>
                </a:cubicBezTo>
                <a:cubicBezTo>
                  <a:pt x="2209741" y="28851"/>
                  <a:pt x="2324439" y="-18371"/>
                  <a:pt x="2477398" y="0"/>
                </a:cubicBezTo>
                <a:cubicBezTo>
                  <a:pt x="2630357" y="18371"/>
                  <a:pt x="2862532" y="-18058"/>
                  <a:pt x="2962251" y="0"/>
                </a:cubicBezTo>
                <a:cubicBezTo>
                  <a:pt x="3061970" y="18058"/>
                  <a:pt x="3217516" y="-24018"/>
                  <a:pt x="3447104" y="0"/>
                </a:cubicBezTo>
                <a:cubicBezTo>
                  <a:pt x="3676692" y="24018"/>
                  <a:pt x="3901720" y="-32895"/>
                  <a:pt x="4171062" y="0"/>
                </a:cubicBezTo>
                <a:cubicBezTo>
                  <a:pt x="4440404" y="32895"/>
                  <a:pt x="4516350" y="20461"/>
                  <a:pt x="4655915" y="0"/>
                </a:cubicBezTo>
                <a:cubicBezTo>
                  <a:pt x="4795480" y="-20461"/>
                  <a:pt x="5091466" y="-8245"/>
                  <a:pt x="5320097" y="0"/>
                </a:cubicBezTo>
                <a:cubicBezTo>
                  <a:pt x="5548728" y="8245"/>
                  <a:pt x="5759329" y="11598"/>
                  <a:pt x="5977637" y="0"/>
                </a:cubicBezTo>
                <a:cubicBezTo>
                  <a:pt x="6005073" y="197709"/>
                  <a:pt x="5980421" y="449633"/>
                  <a:pt x="5977637" y="605054"/>
                </a:cubicBezTo>
                <a:cubicBezTo>
                  <a:pt x="5974853" y="760475"/>
                  <a:pt x="5956232" y="996816"/>
                  <a:pt x="5977637" y="1117022"/>
                </a:cubicBezTo>
                <a:cubicBezTo>
                  <a:pt x="5999042" y="1237228"/>
                  <a:pt x="6000964" y="1616133"/>
                  <a:pt x="5977637" y="1745347"/>
                </a:cubicBezTo>
                <a:cubicBezTo>
                  <a:pt x="5954310" y="1874561"/>
                  <a:pt x="5995032" y="2166624"/>
                  <a:pt x="5977637" y="2327129"/>
                </a:cubicBezTo>
                <a:cubicBezTo>
                  <a:pt x="5724927" y="2301047"/>
                  <a:pt x="5555918" y="2342425"/>
                  <a:pt x="5193902" y="2327129"/>
                </a:cubicBezTo>
                <a:cubicBezTo>
                  <a:pt x="4831886" y="2311833"/>
                  <a:pt x="4875462" y="2301705"/>
                  <a:pt x="4649273" y="2327129"/>
                </a:cubicBezTo>
                <a:cubicBezTo>
                  <a:pt x="4423084" y="2352553"/>
                  <a:pt x="4164470" y="2297802"/>
                  <a:pt x="3925315" y="2327129"/>
                </a:cubicBezTo>
                <a:cubicBezTo>
                  <a:pt x="3686160" y="2356456"/>
                  <a:pt x="3521000" y="2323482"/>
                  <a:pt x="3320909" y="2327129"/>
                </a:cubicBezTo>
                <a:cubicBezTo>
                  <a:pt x="3120818" y="2330776"/>
                  <a:pt x="2924524" y="2322982"/>
                  <a:pt x="2776280" y="2327129"/>
                </a:cubicBezTo>
                <a:cubicBezTo>
                  <a:pt x="2628036" y="2331276"/>
                  <a:pt x="2423369" y="2346287"/>
                  <a:pt x="2171875" y="2327129"/>
                </a:cubicBezTo>
                <a:cubicBezTo>
                  <a:pt x="1920381" y="2307971"/>
                  <a:pt x="1725230" y="2335176"/>
                  <a:pt x="1447917" y="2327129"/>
                </a:cubicBezTo>
                <a:cubicBezTo>
                  <a:pt x="1170604" y="2319082"/>
                  <a:pt x="1021914" y="2325586"/>
                  <a:pt x="843511" y="2327129"/>
                </a:cubicBezTo>
                <a:cubicBezTo>
                  <a:pt x="665108" y="2328672"/>
                  <a:pt x="312507" y="2290597"/>
                  <a:pt x="0" y="2327129"/>
                </a:cubicBezTo>
                <a:cubicBezTo>
                  <a:pt x="-23623" y="2032760"/>
                  <a:pt x="-19348" y="1833339"/>
                  <a:pt x="0" y="1698804"/>
                </a:cubicBezTo>
                <a:cubicBezTo>
                  <a:pt x="19348" y="1564270"/>
                  <a:pt x="-14467" y="1365398"/>
                  <a:pt x="0" y="1117022"/>
                </a:cubicBezTo>
                <a:cubicBezTo>
                  <a:pt x="14467" y="868646"/>
                  <a:pt x="-17177" y="845229"/>
                  <a:pt x="0" y="605054"/>
                </a:cubicBezTo>
                <a:cubicBezTo>
                  <a:pt x="17177" y="364879"/>
                  <a:pt x="-16354" y="230560"/>
                  <a:pt x="0" y="0"/>
                </a:cubicBezTo>
                <a:close/>
              </a:path>
            </a:pathLst>
          </a:custGeom>
          <a:ln w="127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0405584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AE045A47-9972-E15E-34AC-C261EE7E6D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3429000"/>
            <a:ext cx="3943944" cy="321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95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C555A-E7FF-587F-4156-834E2D4BD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Aggregated Posterior</a:t>
            </a:r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sz="2400" dirty="0"/>
                  <a:t>This means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  <m:sup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altLang="ko-KR" sz="2400" b="0" i="1" smtClean="0">
                                <a:latin typeface="Cambria Math" panose="02040503050406030204" pitchFamily="18" charset="0"/>
                              </a:rPr>
                              <m:t>𝜙</m:t>
                            </m:r>
                          </m:sub>
                        </m:s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altLang="ko-KR" sz="2400" dirty="0"/>
              </a:p>
              <a:p>
                <a:r>
                  <a:rPr lang="en-US" altLang="ko-KR" sz="2400" dirty="0"/>
                  <a:t>Sampling would be good i</a:t>
                </a:r>
                <a:r>
                  <a:rPr lang="en-US" altLang="ko-KR" sz="2400" b="0" dirty="0"/>
                  <a:t>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altLang="ko-KR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endParaRPr lang="en-US" altLang="ko-KR" sz="2400" b="0" dirty="0">
                  <a:ea typeface="Cambria Math" panose="02040503050406030204" pitchFamily="18" charset="0"/>
                </a:endParaRPr>
              </a:p>
              <a:p>
                <a:endParaRPr lang="en-US" altLang="ko-KR" sz="2400" dirty="0"/>
              </a:p>
              <a:p>
                <a:r>
                  <a:rPr lang="en-US" altLang="ko-KR" sz="2400" dirty="0"/>
                  <a:t>In general, as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altLang="ko-KR" sz="2400" dirty="0"/>
                  <a:t> increases,</a:t>
                </a:r>
              </a:p>
              <a:p>
                <a:r>
                  <a:rPr lang="en-US" altLang="ko-KR" sz="2400" dirty="0"/>
                  <a:t>i.e. the regularization term decreases,</a:t>
                </a:r>
              </a:p>
              <a:p>
                <a:r>
                  <a:rPr lang="en-US" altLang="ko-KR" sz="2400" dirty="0"/>
                  <a:t>The above property is satisfied</a:t>
                </a:r>
              </a:p>
              <a:p>
                <a:endParaRPr lang="en-US" altLang="ko-KR" sz="2400" dirty="0"/>
              </a:p>
              <a:p>
                <a:r>
                  <a:rPr lang="en-US" altLang="ko-KR" sz="2400" dirty="0"/>
                  <a:t>But the shape of the posterior is different</a:t>
                </a:r>
              </a:p>
              <a:p>
                <a:r>
                  <a:rPr lang="en-US" altLang="ko-KR" sz="2400" dirty="0"/>
                  <a:t>For the same Rate…?</a:t>
                </a:r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420" b="-56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2C3083D1-B9D0-77D7-0855-F943B12E8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843" y="2210173"/>
            <a:ext cx="4933126" cy="417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926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C555A-E7FF-587F-4156-834E2D4BD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Aggregated Posterior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539314-C840-E6DB-0A2F-C704B806C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If this is theoretically true, RD-Curve will not be able to express all of VAEs</a:t>
            </a:r>
          </a:p>
          <a:p>
            <a:r>
              <a:rPr lang="en-US" altLang="ko-KR" sz="2400" dirty="0"/>
              <a:t>A new axis for some “sampling ease” should be added</a:t>
            </a:r>
          </a:p>
          <a:p>
            <a:r>
              <a:rPr lang="en-US" altLang="ko-KR" sz="2400" dirty="0"/>
              <a:t>The candidate emerges from the decomposition mentioned earlier</a:t>
            </a:r>
          </a:p>
          <a:p>
            <a:r>
              <a:rPr lang="en-US" altLang="ko-KR" sz="2400" dirty="0"/>
              <a:t>This is the </a:t>
            </a:r>
            <a:r>
              <a:rPr lang="en-US" altLang="ko-KR" sz="2400" b="1" i="1" dirty="0"/>
              <a:t>second research direction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67F4E83-B6AA-08A1-A8CA-F18762D51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878" y="4208667"/>
            <a:ext cx="5201351" cy="52259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6BBC86-60A4-6DCB-243F-D48FF1144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7229" y="3429000"/>
            <a:ext cx="2329302" cy="265983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26B2643-5D1E-BDA9-71FB-31D1350A55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5878" y="4866199"/>
            <a:ext cx="5268921" cy="11546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F23436-DA00-58E0-F88C-CB5D05DC1BE3}"/>
              </a:ext>
            </a:extLst>
          </p:cNvPr>
          <p:cNvSpPr txBox="1"/>
          <p:nvPr/>
        </p:nvSpPr>
        <p:spPr>
          <a:xfrm>
            <a:off x="0" y="620192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Alemi, Alexander, et al. "Fixing a broken ELBO." International conference on machine learning. PMLR, 2018.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Burgess, Christopher P., et al. "Understanding disentangling in $\beta $-VAE." 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arXiv:1804.03599 (2018).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6E52C73-04B6-D406-EF08-ABC4FDF29A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3845967"/>
            <a:ext cx="3200847" cy="2343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71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C555A-E7FF-587F-4156-834E2D4BD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Aggregated Posterior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539314-C840-E6DB-0A2F-C704B806C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I might find a practical use for the observation: the posteriors are aligned</a:t>
            </a:r>
          </a:p>
          <a:p>
            <a:r>
              <a:rPr lang="en-US" altLang="ko-KR" sz="2400" dirty="0"/>
              <a:t>The recursive heuristic I tried would be one of them (albeit with bad results)</a:t>
            </a:r>
          </a:p>
          <a:p>
            <a:r>
              <a:rPr lang="en-US" altLang="ko-KR" sz="2400" dirty="0"/>
              <a:t>It is an interesting property, but I do not know how to utilize it</a:t>
            </a:r>
          </a:p>
          <a:p>
            <a:r>
              <a:rPr lang="en-US" altLang="ko-KR" sz="2400" dirty="0"/>
              <a:t>This may be the third research direction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C3083D1-B9D0-77D7-0855-F943B12E8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214" y="3467295"/>
            <a:ext cx="3364586" cy="2844605"/>
          </a:xfrm>
          <a:prstGeom prst="rect">
            <a:avLst/>
          </a:prstGeom>
        </p:spPr>
      </p:pic>
      <p:pic>
        <p:nvPicPr>
          <p:cNvPr id="4" name="그림 3" descr="폰트, 흑백, 타이포그래피, 키보드이(가) 표시된 사진&#10;&#10;자동 생성된 설명">
            <a:extLst>
              <a:ext uri="{FF2B5EF4-FFF2-40B4-BE49-F238E27FC236}">
                <a16:creationId xmlns:a16="http://schemas.microsoft.com/office/drawing/2014/main" id="{6F37A1B6-19EE-4551-0714-B771DBE495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510882"/>
            <a:ext cx="3448050" cy="1733550"/>
          </a:xfrm>
          <a:prstGeom prst="rect">
            <a:avLst/>
          </a:prstGeom>
        </p:spPr>
      </p:pic>
      <p:pic>
        <p:nvPicPr>
          <p:cNvPr id="7" name="그림 6" descr="패턴, 사각형, 스크린샷, 예술이(가) 표시된 사진&#10;&#10;자동 생성된 설명">
            <a:extLst>
              <a:ext uri="{FF2B5EF4-FFF2-40B4-BE49-F238E27FC236}">
                <a16:creationId xmlns:a16="http://schemas.microsoft.com/office/drawing/2014/main" id="{B39C7C6E-DC36-5ADB-6BD5-7ABD007639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3697" y="3825551"/>
            <a:ext cx="2721202" cy="272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265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AF5AA7-7F5B-24D7-B71F-FC5EB4379F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Thank you for listening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7C7B6F-3686-B164-88FE-C376C79BC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Presenter: Kim Seung Hwan (overnap@khu.ac.kr)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429F4752-3F1D-C08C-E46E-5E09A3DC1842}"/>
                  </a:ext>
                </a:extLst>
              </p14:cNvPr>
              <p14:cNvContentPartPr/>
              <p14:nvPr/>
            </p14:nvContentPartPr>
            <p14:xfrm>
              <a:off x="4420840" y="2549936"/>
              <a:ext cx="360" cy="36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429F4752-3F1D-C08C-E46E-5E09A3DC184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11840" y="2540936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7879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C555A-E7FF-587F-4156-834E2D4BD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the Variational Autoencoder?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sz="2400" dirty="0"/>
                  <a:t>Deep Maximum Likelihood Model</a:t>
                </a:r>
              </a:p>
              <a:p>
                <a:r>
                  <a:rPr lang="en-US" altLang="ko-KR" sz="2400" dirty="0"/>
                  <a:t>Deep Latent Generative Model</a:t>
                </a:r>
              </a:p>
              <a:p>
                <a:r>
                  <a:rPr lang="en-US" altLang="ko-KR" sz="2400" dirty="0"/>
                  <a:t>An autoencoder with gaussian noise regularization (with some fine math support!)</a:t>
                </a:r>
              </a:p>
              <a:p>
                <a:r>
                  <a:rPr lang="en-US" altLang="ko-KR" sz="2400" dirty="0"/>
                  <a:t>A Decoder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|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400" dirty="0"/>
                  <a:t> and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𝜙</m:t>
                        </m:r>
                      </m:sub>
                    </m:sSub>
                    <m:d>
                      <m:d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altLang="ko-KR" sz="2400" dirty="0"/>
                  <a:t> for a Data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altLang="ko-KR" sz="2400" dirty="0"/>
                  <a:t> and its latent representation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endParaRPr lang="en-US" altLang="ko-KR" sz="2400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1961" r="-29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 descr="VAE 설명 (Variational autoencoder란? VAE ELBO 증명) - 유니의 공부">
            <a:extLst>
              <a:ext uri="{FF2B5EF4-FFF2-40B4-BE49-F238E27FC236}">
                <a16:creationId xmlns:a16="http://schemas.microsoft.com/office/drawing/2014/main" id="{59A6D6A0-E95B-50C9-7569-4F04695B3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8080" y="3861606"/>
            <a:ext cx="4898297" cy="220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4DD1A0-6295-1FCB-7D4C-2058309A7777}"/>
              </a:ext>
            </a:extLst>
          </p:cNvPr>
          <p:cNvSpPr txBox="1"/>
          <p:nvPr/>
        </p:nvSpPr>
        <p:spPr>
          <a:xfrm>
            <a:off x="0" y="6434152"/>
            <a:ext cx="1219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Kingma</a:t>
            </a:r>
            <a:r>
              <a:rPr lang="en-US" altLang="ko-KR" sz="16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ko-KR" sz="16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Diederik</a:t>
            </a:r>
            <a:r>
              <a:rPr lang="en-US" altLang="ko-KR" sz="16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P., and Max Welling. "Auto-encoding variational bayes." </a:t>
            </a:r>
            <a:r>
              <a:rPr lang="en-US" altLang="ko-KR" sz="1600" b="0" i="1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ko-KR" sz="1600" b="0" i="1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arXiv:1312.6114</a:t>
            </a:r>
            <a:r>
              <a:rPr lang="en-US" altLang="ko-KR" sz="16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(2013).</a:t>
            </a:r>
            <a:endParaRPr lang="ko-KR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7558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C555A-E7FF-587F-4156-834E2D4BD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Evidential Lower Bound?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539314-C840-E6DB-0A2F-C704B806C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Optimization target: ELBO (Evidence Lower Bound)</a:t>
            </a:r>
          </a:p>
          <a:p>
            <a:r>
              <a:rPr lang="en-US" altLang="ko-KR" sz="2400" dirty="0"/>
              <a:t>ELBO consists of the reconstruction term and regularization term</a:t>
            </a:r>
          </a:p>
          <a:p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Since ELBO is the bound of the negative log-likelihood,</a:t>
            </a:r>
          </a:p>
          <a:p>
            <a:r>
              <a:rPr lang="en-US" altLang="ko-KR" sz="2400" dirty="0"/>
              <a:t>VAE can be viewed as a deep maximum likelihood model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8837194-1362-3F3A-9E95-D4498FE4C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336" y="2866947"/>
            <a:ext cx="7535327" cy="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028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C555A-E7FF-587F-4156-834E2D4BD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Pros and Cons of VAE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539314-C840-E6DB-0A2F-C704B806C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Pros</a:t>
            </a:r>
          </a:p>
          <a:p>
            <a:pPr lvl="1"/>
            <a:r>
              <a:rPr lang="en-US" altLang="ko-KR" sz="2000" dirty="0"/>
              <a:t>Solid mathematical background</a:t>
            </a:r>
          </a:p>
          <a:p>
            <a:pPr lvl="1"/>
            <a:r>
              <a:rPr lang="en-US" altLang="ko-KR" sz="2000" dirty="0"/>
              <a:t>Lightweight; simple structure and implementation (compared to the Diffusion)</a:t>
            </a:r>
          </a:p>
          <a:p>
            <a:pPr lvl="1"/>
            <a:r>
              <a:rPr lang="en-US" altLang="ko-KR" sz="2000" dirty="0"/>
              <a:t>No need adversarial strategy (compared to the GAN)</a:t>
            </a:r>
          </a:p>
          <a:p>
            <a:pPr lvl="1"/>
            <a:r>
              <a:rPr lang="en-US" altLang="ko-KR" sz="2000" dirty="0"/>
              <a:t>Low-dimensional latent variable</a:t>
            </a:r>
          </a:p>
          <a:p>
            <a:r>
              <a:rPr lang="en-US" altLang="ko-KR" sz="2400" dirty="0"/>
              <a:t>Cons</a:t>
            </a:r>
          </a:p>
          <a:p>
            <a:pPr lvl="1"/>
            <a:r>
              <a:rPr lang="en-US" altLang="ko-KR" sz="2000" dirty="0"/>
              <a:t>Posterior collapse (</a:t>
            </a:r>
            <a:r>
              <a:rPr lang="en-US" altLang="ko-KR" sz="2000" dirty="0" err="1"/>
              <a:t>autodecoding</a:t>
            </a:r>
            <a:r>
              <a:rPr lang="en-US" altLang="ko-KR" sz="2000" dirty="0"/>
              <a:t>-like behavior – always outputting the same)</a:t>
            </a:r>
          </a:p>
          <a:p>
            <a:pPr lvl="1"/>
            <a:r>
              <a:rPr lang="en-US" altLang="ko-KR" sz="2000" dirty="0"/>
              <a:t>Blurry output (bad reconstruction)</a:t>
            </a:r>
          </a:p>
          <a:p>
            <a:pPr lvl="1"/>
            <a:r>
              <a:rPr lang="en-US" altLang="ko-KR" sz="2000" dirty="0"/>
              <a:t>Poor sampling quality (samples from prior are noticeably worse than reconstruction)</a:t>
            </a:r>
          </a:p>
          <a:p>
            <a:pPr lvl="1"/>
            <a:endParaRPr lang="en-US" altLang="ko-KR" sz="2000" dirty="0"/>
          </a:p>
        </p:txBody>
      </p:sp>
      <p:pic>
        <p:nvPicPr>
          <p:cNvPr id="1026" name="Picture 2" descr="VAE(Variational AutoEncoder) - gaussian37">
            <a:extLst>
              <a:ext uri="{FF2B5EF4-FFF2-40B4-BE49-F238E27FC236}">
                <a16:creationId xmlns:a16="http://schemas.microsoft.com/office/drawing/2014/main" id="{98BEF9A9-9C66-0F30-B726-F106911E3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2249" y="5243803"/>
            <a:ext cx="1427583" cy="1427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achine learning - VAE generates bad images. due to unbalanced loss  functions? - Data Science Stack Exchange">
            <a:extLst>
              <a:ext uri="{FF2B5EF4-FFF2-40B4-BE49-F238E27FC236}">
                <a16:creationId xmlns:a16="http://schemas.microsoft.com/office/drawing/2014/main" id="{DB681BD9-13CA-1955-A8D2-3881D6F12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0317" y="5243803"/>
            <a:ext cx="1427583" cy="1427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itHub - ndb796/CelebA-HQ-Face-Identity-and-Attributes-Recognition-PyTorch:  CelebA HQ Face Identity and Attributes Recognition using PyTorch">
            <a:extLst>
              <a:ext uri="{FF2B5EF4-FFF2-40B4-BE49-F238E27FC236}">
                <a16:creationId xmlns:a16="http://schemas.microsoft.com/office/drawing/2014/main" id="{61518F3E-7B30-36DE-C1C6-452557DB1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6494" y="5246050"/>
            <a:ext cx="2245270" cy="1425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536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C555A-E7FF-587F-4156-834E2D4BD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Blame the ELBO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sz="2400" dirty="0"/>
                  <a:t>Many VAE enhancements fix ELBO</a:t>
                </a:r>
              </a:p>
              <a:p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altLang="ko-KR" sz="2400" dirty="0"/>
                  <a:t>-VAE</a:t>
                </a:r>
              </a:p>
              <a:p>
                <a:endParaRPr lang="en-US" altLang="ko-KR" sz="2400" dirty="0"/>
              </a:p>
              <a:p>
                <a:r>
                  <a:rPr lang="en-US" altLang="ko-KR" sz="2400" dirty="0"/>
                  <a:t>And…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그림 5">
            <a:extLst>
              <a:ext uri="{FF2B5EF4-FFF2-40B4-BE49-F238E27FC236}">
                <a16:creationId xmlns:a16="http://schemas.microsoft.com/office/drawing/2014/main" id="{79D13E80-DB9B-B6F3-3735-387B31E5C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935" y="3914662"/>
            <a:ext cx="6737364" cy="147643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6CD5727-6987-D70C-2C85-9A4A6FD047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1771" y="3429000"/>
            <a:ext cx="2454242" cy="252481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67F4E83-B6AA-08A1-A8CA-F18762D517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4858" y="2564001"/>
            <a:ext cx="6094034" cy="61228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3F288E9-F389-828B-BCF2-52FC6C08B95E}"/>
              </a:ext>
            </a:extLst>
          </p:cNvPr>
          <p:cNvSpPr txBox="1"/>
          <p:nvPr/>
        </p:nvSpPr>
        <p:spPr>
          <a:xfrm>
            <a:off x="0" y="620192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Higgins, Irina, et al. "beta-</a:t>
            </a:r>
            <a:r>
              <a:rPr lang="en-US" altLang="ko-KR" sz="14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vae</a:t>
            </a:r>
            <a:r>
              <a:rPr lang="en-US" altLang="ko-KR" sz="14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Learning basic visual concepts with a constrained variational framework." International conference on learning representations. 2016.</a:t>
            </a:r>
          </a:p>
          <a:p>
            <a:pPr algn="r"/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Burgess, Christopher P., et al. "Understanding disentangling in $\beta $-VAE." </a:t>
            </a:r>
            <a:r>
              <a:rPr lang="en-US" altLang="ko-K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ko-K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arXiv:1804.03599 (2018).</a:t>
            </a:r>
            <a:endParaRPr lang="ko-KR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5568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502C555A-E7FF-587F-4156-834E2D4BD1A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Limitations of </a:t>
                </a:r>
                <a14:m>
                  <m:oMath xmlns:m="http://schemas.openxmlformats.org/officeDocument/2006/math"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en-US" altLang="ko-KR" dirty="0"/>
                  <a:t>-VAE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502C555A-E7FF-587F-4156-834E2D4BD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sz="2400" dirty="0"/>
                  <a:t>Let us look at the VAE as a lossy compression</a:t>
                </a:r>
              </a:p>
              <a:p>
                <a:r>
                  <a:rPr lang="en-US" altLang="ko-KR" sz="2400" dirty="0"/>
                  <a:t>For a RD-curve possible with the model structure,</a:t>
                </a:r>
              </a:p>
              <a:p>
                <a:r>
                  <a:rPr lang="en-US" altLang="ko-KR" sz="2400" dirty="0"/>
                  <a:t>The VAE and the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altLang="ko-KR" sz="2400" dirty="0"/>
                  <a:t>-VAE only get one point on it</a:t>
                </a:r>
              </a:p>
              <a:p>
                <a:endParaRPr lang="en-US" altLang="ko-KR" sz="2400" dirty="0"/>
              </a:p>
              <a:p>
                <a:r>
                  <a:rPr lang="en-US" altLang="ko-KR" sz="2400" dirty="0"/>
                  <a:t>This means one must train a new model according to</a:t>
                </a:r>
              </a:p>
              <a:p>
                <a:r>
                  <a:rPr lang="en-US" altLang="ko-KR" sz="2400" dirty="0"/>
                  <a:t>Architecture, dataset, purpose, class, condition… etc.</a:t>
                </a:r>
              </a:p>
              <a:p>
                <a:r>
                  <a:rPr lang="en-US" altLang="ko-KR" sz="2400" dirty="0"/>
                  <a:t>Sensitive hyperparameters tire us all the time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그림 11">
            <a:extLst>
              <a:ext uri="{FF2B5EF4-FFF2-40B4-BE49-F238E27FC236}">
                <a16:creationId xmlns:a16="http://schemas.microsoft.com/office/drawing/2014/main" id="{267F4E83-B6AA-08A1-A8CA-F18762D517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529" y="5343067"/>
            <a:ext cx="6094034" cy="61228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6BBC86-60A4-6DCB-243F-D48FF11442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9548" y="2186292"/>
            <a:ext cx="3417580" cy="39025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0102B74-007E-0B38-1AB5-EDE3E36FDDF2}"/>
              </a:ext>
            </a:extLst>
          </p:cNvPr>
          <p:cNvSpPr txBox="1"/>
          <p:nvPr/>
        </p:nvSpPr>
        <p:spPr>
          <a:xfrm>
            <a:off x="0" y="6434152"/>
            <a:ext cx="1219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Alemi, Alexander, et al. "Fixing a broken ELBO." International conference on machine learning. PMLR, 2018.</a:t>
            </a:r>
            <a:endParaRPr lang="ko-KR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30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502C555A-E7FF-587F-4156-834E2D4BD1A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Multi-</a:t>
                </a:r>
                <a14:m>
                  <m:oMath xmlns:m="http://schemas.openxmlformats.org/officeDocument/2006/math"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Model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502C555A-E7FF-587F-4156-834E2D4BD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sz="2400" dirty="0"/>
                  <a:t>I believed that models with different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altLang="ko-KR" sz="2400" dirty="0"/>
                  <a:t>s would have strong associations</a:t>
                </a:r>
              </a:p>
              <a:p>
                <a:r>
                  <a:rPr lang="en-US" altLang="ko-KR" sz="2400" dirty="0"/>
                  <a:t>So I implemented one VAE instance that can handle multiple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altLang="ko-KR" sz="2400" dirty="0"/>
                  <a:t>s</a:t>
                </a:r>
              </a:p>
              <a:p>
                <a:r>
                  <a:rPr lang="en-US" altLang="ko-KR" sz="2400" dirty="0"/>
                  <a:t>This worked great but lacked novelty due to the existence of the prior work!</a:t>
                </a:r>
              </a:p>
              <a:p>
                <a:endParaRPr lang="en-US" altLang="ko-KR" sz="2400" dirty="0"/>
              </a:p>
              <a:p>
                <a:r>
                  <a:rPr lang="en-US" altLang="ko-KR" sz="2400" dirty="0"/>
                  <a:t>I tried some analysis and proposed a novel heuristic, but it did not work well</a:t>
                </a:r>
              </a:p>
              <a:p>
                <a:r>
                  <a:rPr lang="en-US" altLang="ko-KR" sz="2400" dirty="0"/>
                  <a:t>This is the study I did this summer</a:t>
                </a:r>
              </a:p>
              <a:p>
                <a:endParaRPr lang="en-US" altLang="ko-KR" sz="2400" dirty="0"/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그림 6">
            <a:extLst>
              <a:ext uri="{FF2B5EF4-FFF2-40B4-BE49-F238E27FC236}">
                <a16:creationId xmlns:a16="http://schemas.microsoft.com/office/drawing/2014/main" id="{8C6C0444-C542-55CB-AD05-4E09D041E8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1356" y="4929006"/>
            <a:ext cx="3820486" cy="1118670"/>
          </a:xfrm>
          <a:prstGeom prst="rect">
            <a:avLst/>
          </a:prstGeom>
        </p:spPr>
      </p:pic>
      <p:pic>
        <p:nvPicPr>
          <p:cNvPr id="9" name="그림 8" descr="폰트, 흑백, 타이포그래피, 키보드이(가) 표시된 사진&#10;&#10;자동 생성된 설명">
            <a:extLst>
              <a:ext uri="{FF2B5EF4-FFF2-40B4-BE49-F238E27FC236}">
                <a16:creationId xmlns:a16="http://schemas.microsoft.com/office/drawing/2014/main" id="{1E5B102C-4BDB-B325-1EF9-74C6496FF5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0617" y="4443413"/>
            <a:ext cx="3448050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329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2C555A-E7FF-587F-4156-834E2D4BD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Rate-Distortion Curve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539314-C840-E6DB-0A2F-C704B806C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This is the achieved RD-Curve, and the right side is from the references</a:t>
            </a:r>
          </a:p>
          <a:p>
            <a:r>
              <a:rPr lang="en-US" altLang="ko-KR" sz="2400" dirty="0"/>
              <a:t>Why are these in log-like form?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98C20C-B362-E281-4576-BB71B48C508B}"/>
              </a:ext>
            </a:extLst>
          </p:cNvPr>
          <p:cNvSpPr txBox="1"/>
          <p:nvPr/>
        </p:nvSpPr>
        <p:spPr>
          <a:xfrm>
            <a:off x="0" y="6201925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Bae, </a:t>
            </a:r>
            <a:r>
              <a:rPr lang="en-US" altLang="ko-KR" sz="1200" b="0" i="0" dirty="0" err="1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Juhan</a:t>
            </a:r>
            <a:r>
              <a:rPr lang="en-US" altLang="ko-KR" sz="1200" b="0" i="0" dirty="0">
                <a:solidFill>
                  <a:srgbClr val="2222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et al. "Multi-Rate VAE: Train Once, Get the Full Rate-Distortion Curve." The Eleventh International Conference on Learning Representations. 2022. 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Seonho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George 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Adosoglou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Panos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M. </a:t>
            </a:r>
            <a:r>
              <a:rPr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Pardalos</a:t>
            </a:r>
            <a:r>
              <a:rPr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"Interpreting rate-distortion of variational autoencoder and using model uncertainty for anomaly detection." Annals of Mathematics and Artificial Intelligence 90.7-9 (2022): 735-752.</a:t>
            </a:r>
            <a:endParaRPr lang="ko-KR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8A2E662-B4B1-379A-09E0-E79B6B819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51" y="2857244"/>
            <a:ext cx="3943944" cy="321797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C7234AE-EC7D-A2E2-0CE1-83A20B023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3112" y="2857243"/>
            <a:ext cx="5859766" cy="321797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BB746AF-DD03-915B-4E3A-3D48E4533A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0352" y="3429000"/>
            <a:ext cx="3357074" cy="199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3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502C555A-E7FF-587F-4156-834E2D4BD1A5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Decoupling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𝝈</m:t>
                        </m:r>
                      </m:e>
                      <m:sub>
                        <m:r>
                          <a:rPr lang="en-US" altLang="ko-KR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and </a:t>
                </a:r>
                <a14:m>
                  <m:oMath xmlns:m="http://schemas.openxmlformats.org/officeDocument/2006/math">
                    <m:r>
                      <a:rPr lang="en-US" altLang="ko-KR" b="1" i="1" smtClean="0">
                        <a:latin typeface="Cambria Math" panose="02040503050406030204" pitchFamily="18" charset="0"/>
                      </a:rPr>
                      <m:t>𝜷</m:t>
                    </m:r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502C555A-E7FF-587F-4156-834E2D4BD1A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ko-KR" sz="2400" b="0" dirty="0"/>
                  <a:t>The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altLang="ko-KR" sz="2400" dirty="0"/>
                  <a:t>-VAE has been popular and there are numerous analyses on it</a:t>
                </a:r>
              </a:p>
              <a:p>
                <a:r>
                  <a:rPr lang="en-US" altLang="ko-KR" sz="2400" dirty="0"/>
                  <a:t>What I doubt is how they dealt with the variance of the decoder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endParaRPr lang="en-US" altLang="ko-KR" sz="2400" dirty="0"/>
              </a:p>
              <a:p>
                <a:r>
                  <a:rPr lang="en-US" altLang="ko-KR" sz="2400" dirty="0"/>
                  <a:t>In</a:t>
                </a:r>
                <a:r>
                  <a:rPr lang="ko-KR" altLang="en-US" sz="2400" dirty="0"/>
                  <a:t> </a:t>
                </a:r>
                <a:r>
                  <a:rPr lang="en-US" altLang="ko-KR" sz="2400" dirty="0"/>
                  <a:t>terms of formula,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400" dirty="0"/>
                  <a:t> has a similar meaning to </a:t>
                </a:r>
                <a14:m>
                  <m:oMath xmlns:m="http://schemas.openxmlformats.org/officeDocument/2006/math">
                    <m:r>
                      <a:rPr lang="en-US" altLang="ko-KR" sz="2400" b="0" i="1" smtClean="0">
                        <a:latin typeface="Cambria Math" panose="02040503050406030204" pitchFamily="18" charset="0"/>
                      </a:rPr>
                      <m:t>𝛽</m:t>
                    </m:r>
                  </m:oMath>
                </a14:m>
                <a:endParaRPr lang="en-US" altLang="ko-KR" sz="2400" dirty="0"/>
              </a:p>
              <a:p>
                <a:r>
                  <a:rPr lang="en-US" altLang="ko-KR" sz="2400" dirty="0"/>
                  <a:t>The difference is that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altLang="ko-KR" sz="2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en-US" altLang="ko-KR" sz="2400" dirty="0"/>
                  <a:t> itself remains the likelihood</a:t>
                </a:r>
              </a:p>
              <a:p>
                <a:endParaRPr lang="en-US" altLang="ko-KR" sz="2400" dirty="0"/>
              </a:p>
              <a:p>
                <a:endParaRPr lang="en-US" altLang="ko-KR" sz="2400" dirty="0"/>
              </a:p>
            </p:txBody>
          </p:sp>
        </mc:Choice>
        <mc:Fallback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B4539314-C840-E6DB-0A2F-C704B806C47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12" t="-196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B4A2E278-8545-D7D8-E1B0-C3CF37C6AB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7181" y="4001294"/>
            <a:ext cx="5977637" cy="2327129"/>
          </a:xfrm>
          <a:custGeom>
            <a:avLst/>
            <a:gdLst>
              <a:gd name="connsiteX0" fmla="*/ 0 w 5977637"/>
              <a:gd name="connsiteY0" fmla="*/ 0 h 2327129"/>
              <a:gd name="connsiteX1" fmla="*/ 604406 w 5977637"/>
              <a:gd name="connsiteY1" fmla="*/ 0 h 2327129"/>
              <a:gd name="connsiteX2" fmla="*/ 1268587 w 5977637"/>
              <a:gd name="connsiteY2" fmla="*/ 0 h 2327129"/>
              <a:gd name="connsiteX3" fmla="*/ 1992546 w 5977637"/>
              <a:gd name="connsiteY3" fmla="*/ 0 h 2327129"/>
              <a:gd name="connsiteX4" fmla="*/ 2537175 w 5977637"/>
              <a:gd name="connsiteY4" fmla="*/ 0 h 2327129"/>
              <a:gd name="connsiteX5" fmla="*/ 3022028 w 5977637"/>
              <a:gd name="connsiteY5" fmla="*/ 0 h 2327129"/>
              <a:gd name="connsiteX6" fmla="*/ 3805762 w 5977637"/>
              <a:gd name="connsiteY6" fmla="*/ 0 h 2327129"/>
              <a:gd name="connsiteX7" fmla="*/ 4350391 w 5977637"/>
              <a:gd name="connsiteY7" fmla="*/ 0 h 2327129"/>
              <a:gd name="connsiteX8" fmla="*/ 5014573 w 5977637"/>
              <a:gd name="connsiteY8" fmla="*/ 0 h 2327129"/>
              <a:gd name="connsiteX9" fmla="*/ 5977637 w 5977637"/>
              <a:gd name="connsiteY9" fmla="*/ 0 h 2327129"/>
              <a:gd name="connsiteX10" fmla="*/ 5977637 w 5977637"/>
              <a:gd name="connsiteY10" fmla="*/ 535240 h 2327129"/>
              <a:gd name="connsiteX11" fmla="*/ 5977637 w 5977637"/>
              <a:gd name="connsiteY11" fmla="*/ 1163565 h 2327129"/>
              <a:gd name="connsiteX12" fmla="*/ 5977637 w 5977637"/>
              <a:gd name="connsiteY12" fmla="*/ 1768618 h 2327129"/>
              <a:gd name="connsiteX13" fmla="*/ 5977637 w 5977637"/>
              <a:gd name="connsiteY13" fmla="*/ 2327129 h 2327129"/>
              <a:gd name="connsiteX14" fmla="*/ 5313455 w 5977637"/>
              <a:gd name="connsiteY14" fmla="*/ 2327129 h 2327129"/>
              <a:gd name="connsiteX15" fmla="*/ 4529720 w 5977637"/>
              <a:gd name="connsiteY15" fmla="*/ 2327129 h 2327129"/>
              <a:gd name="connsiteX16" fmla="*/ 3805762 w 5977637"/>
              <a:gd name="connsiteY16" fmla="*/ 2327129 h 2327129"/>
              <a:gd name="connsiteX17" fmla="*/ 3022028 w 5977637"/>
              <a:gd name="connsiteY17" fmla="*/ 2327129 h 2327129"/>
              <a:gd name="connsiteX18" fmla="*/ 2537175 w 5977637"/>
              <a:gd name="connsiteY18" fmla="*/ 2327129 h 2327129"/>
              <a:gd name="connsiteX19" fmla="*/ 1813217 w 5977637"/>
              <a:gd name="connsiteY19" fmla="*/ 2327129 h 2327129"/>
              <a:gd name="connsiteX20" fmla="*/ 1089258 w 5977637"/>
              <a:gd name="connsiteY20" fmla="*/ 2327129 h 2327129"/>
              <a:gd name="connsiteX21" fmla="*/ 0 w 5977637"/>
              <a:gd name="connsiteY21" fmla="*/ 2327129 h 2327129"/>
              <a:gd name="connsiteX22" fmla="*/ 0 w 5977637"/>
              <a:gd name="connsiteY22" fmla="*/ 1722075 h 2327129"/>
              <a:gd name="connsiteX23" fmla="*/ 0 w 5977637"/>
              <a:gd name="connsiteY23" fmla="*/ 1210107 h 2327129"/>
              <a:gd name="connsiteX24" fmla="*/ 0 w 5977637"/>
              <a:gd name="connsiteY24" fmla="*/ 605054 h 2327129"/>
              <a:gd name="connsiteX25" fmla="*/ 0 w 5977637"/>
              <a:gd name="connsiteY25" fmla="*/ 0 h 232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977637" h="2327129" fill="none" extrusionOk="0">
                <a:moveTo>
                  <a:pt x="0" y="0"/>
                </a:moveTo>
                <a:cubicBezTo>
                  <a:pt x="186548" y="20995"/>
                  <a:pt x="349940" y="-24470"/>
                  <a:pt x="604406" y="0"/>
                </a:cubicBezTo>
                <a:cubicBezTo>
                  <a:pt x="858872" y="24470"/>
                  <a:pt x="957428" y="22908"/>
                  <a:pt x="1268587" y="0"/>
                </a:cubicBezTo>
                <a:cubicBezTo>
                  <a:pt x="1579746" y="-22908"/>
                  <a:pt x="1692742" y="34325"/>
                  <a:pt x="1992546" y="0"/>
                </a:cubicBezTo>
                <a:cubicBezTo>
                  <a:pt x="2292350" y="-34325"/>
                  <a:pt x="2305682" y="-21184"/>
                  <a:pt x="2537175" y="0"/>
                </a:cubicBezTo>
                <a:cubicBezTo>
                  <a:pt x="2768668" y="21184"/>
                  <a:pt x="2792803" y="-23714"/>
                  <a:pt x="3022028" y="0"/>
                </a:cubicBezTo>
                <a:cubicBezTo>
                  <a:pt x="3251253" y="23714"/>
                  <a:pt x="3588588" y="16215"/>
                  <a:pt x="3805762" y="0"/>
                </a:cubicBezTo>
                <a:cubicBezTo>
                  <a:pt x="4022936" y="-16215"/>
                  <a:pt x="4183089" y="-12622"/>
                  <a:pt x="4350391" y="0"/>
                </a:cubicBezTo>
                <a:cubicBezTo>
                  <a:pt x="4517693" y="12622"/>
                  <a:pt x="4826274" y="-8545"/>
                  <a:pt x="5014573" y="0"/>
                </a:cubicBezTo>
                <a:cubicBezTo>
                  <a:pt x="5202872" y="8545"/>
                  <a:pt x="5582004" y="-47870"/>
                  <a:pt x="5977637" y="0"/>
                </a:cubicBezTo>
                <a:cubicBezTo>
                  <a:pt x="5967465" y="221888"/>
                  <a:pt x="5976092" y="321541"/>
                  <a:pt x="5977637" y="535240"/>
                </a:cubicBezTo>
                <a:cubicBezTo>
                  <a:pt x="5979182" y="748939"/>
                  <a:pt x="5990181" y="965081"/>
                  <a:pt x="5977637" y="1163565"/>
                </a:cubicBezTo>
                <a:cubicBezTo>
                  <a:pt x="5965093" y="1362050"/>
                  <a:pt x="5962524" y="1571496"/>
                  <a:pt x="5977637" y="1768618"/>
                </a:cubicBezTo>
                <a:cubicBezTo>
                  <a:pt x="5992750" y="1965740"/>
                  <a:pt x="5987931" y="2188026"/>
                  <a:pt x="5977637" y="2327129"/>
                </a:cubicBezTo>
                <a:cubicBezTo>
                  <a:pt x="5673752" y="2319535"/>
                  <a:pt x="5561497" y="2326889"/>
                  <a:pt x="5313455" y="2327129"/>
                </a:cubicBezTo>
                <a:cubicBezTo>
                  <a:pt x="5065413" y="2327369"/>
                  <a:pt x="4879869" y="2328024"/>
                  <a:pt x="4529720" y="2327129"/>
                </a:cubicBezTo>
                <a:cubicBezTo>
                  <a:pt x="4179572" y="2326234"/>
                  <a:pt x="4037856" y="2306891"/>
                  <a:pt x="3805762" y="2327129"/>
                </a:cubicBezTo>
                <a:cubicBezTo>
                  <a:pt x="3573668" y="2347367"/>
                  <a:pt x="3297119" y="2305737"/>
                  <a:pt x="3022028" y="2327129"/>
                </a:cubicBezTo>
                <a:cubicBezTo>
                  <a:pt x="2746937" y="2348521"/>
                  <a:pt x="2700115" y="2338929"/>
                  <a:pt x="2537175" y="2327129"/>
                </a:cubicBezTo>
                <a:cubicBezTo>
                  <a:pt x="2374235" y="2315329"/>
                  <a:pt x="1992063" y="2311949"/>
                  <a:pt x="1813217" y="2327129"/>
                </a:cubicBezTo>
                <a:cubicBezTo>
                  <a:pt x="1634371" y="2342309"/>
                  <a:pt x="1348318" y="2338988"/>
                  <a:pt x="1089258" y="2327129"/>
                </a:cubicBezTo>
                <a:cubicBezTo>
                  <a:pt x="830198" y="2315270"/>
                  <a:pt x="492392" y="2329767"/>
                  <a:pt x="0" y="2327129"/>
                </a:cubicBezTo>
                <a:cubicBezTo>
                  <a:pt x="23784" y="2086572"/>
                  <a:pt x="-6667" y="2005178"/>
                  <a:pt x="0" y="1722075"/>
                </a:cubicBezTo>
                <a:cubicBezTo>
                  <a:pt x="6667" y="1438972"/>
                  <a:pt x="-9704" y="1404377"/>
                  <a:pt x="0" y="1210107"/>
                </a:cubicBezTo>
                <a:cubicBezTo>
                  <a:pt x="9704" y="1015837"/>
                  <a:pt x="17866" y="824168"/>
                  <a:pt x="0" y="605054"/>
                </a:cubicBezTo>
                <a:cubicBezTo>
                  <a:pt x="-17866" y="385940"/>
                  <a:pt x="-3768" y="167152"/>
                  <a:pt x="0" y="0"/>
                </a:cubicBezTo>
                <a:close/>
              </a:path>
              <a:path w="5977637" h="2327129" stroke="0" extrusionOk="0">
                <a:moveTo>
                  <a:pt x="0" y="0"/>
                </a:moveTo>
                <a:cubicBezTo>
                  <a:pt x="174578" y="19393"/>
                  <a:pt x="434183" y="1654"/>
                  <a:pt x="604406" y="0"/>
                </a:cubicBezTo>
                <a:cubicBezTo>
                  <a:pt x="774629" y="-1654"/>
                  <a:pt x="1021921" y="-22426"/>
                  <a:pt x="1328364" y="0"/>
                </a:cubicBezTo>
                <a:cubicBezTo>
                  <a:pt x="1634807" y="22426"/>
                  <a:pt x="1775351" y="-28851"/>
                  <a:pt x="1992546" y="0"/>
                </a:cubicBezTo>
                <a:cubicBezTo>
                  <a:pt x="2209741" y="28851"/>
                  <a:pt x="2324439" y="-18371"/>
                  <a:pt x="2477398" y="0"/>
                </a:cubicBezTo>
                <a:cubicBezTo>
                  <a:pt x="2630357" y="18371"/>
                  <a:pt x="2862532" y="-18058"/>
                  <a:pt x="2962251" y="0"/>
                </a:cubicBezTo>
                <a:cubicBezTo>
                  <a:pt x="3061970" y="18058"/>
                  <a:pt x="3217516" y="-24018"/>
                  <a:pt x="3447104" y="0"/>
                </a:cubicBezTo>
                <a:cubicBezTo>
                  <a:pt x="3676692" y="24018"/>
                  <a:pt x="3901720" y="-32895"/>
                  <a:pt x="4171062" y="0"/>
                </a:cubicBezTo>
                <a:cubicBezTo>
                  <a:pt x="4440404" y="32895"/>
                  <a:pt x="4516350" y="20461"/>
                  <a:pt x="4655915" y="0"/>
                </a:cubicBezTo>
                <a:cubicBezTo>
                  <a:pt x="4795480" y="-20461"/>
                  <a:pt x="5091466" y="-8245"/>
                  <a:pt x="5320097" y="0"/>
                </a:cubicBezTo>
                <a:cubicBezTo>
                  <a:pt x="5548728" y="8245"/>
                  <a:pt x="5759329" y="11598"/>
                  <a:pt x="5977637" y="0"/>
                </a:cubicBezTo>
                <a:cubicBezTo>
                  <a:pt x="6005073" y="197709"/>
                  <a:pt x="5980421" y="449633"/>
                  <a:pt x="5977637" y="605054"/>
                </a:cubicBezTo>
                <a:cubicBezTo>
                  <a:pt x="5974853" y="760475"/>
                  <a:pt x="5956232" y="996816"/>
                  <a:pt x="5977637" y="1117022"/>
                </a:cubicBezTo>
                <a:cubicBezTo>
                  <a:pt x="5999042" y="1237228"/>
                  <a:pt x="6000964" y="1616133"/>
                  <a:pt x="5977637" y="1745347"/>
                </a:cubicBezTo>
                <a:cubicBezTo>
                  <a:pt x="5954310" y="1874561"/>
                  <a:pt x="5995032" y="2166624"/>
                  <a:pt x="5977637" y="2327129"/>
                </a:cubicBezTo>
                <a:cubicBezTo>
                  <a:pt x="5724927" y="2301047"/>
                  <a:pt x="5555918" y="2342425"/>
                  <a:pt x="5193902" y="2327129"/>
                </a:cubicBezTo>
                <a:cubicBezTo>
                  <a:pt x="4831886" y="2311833"/>
                  <a:pt x="4875462" y="2301705"/>
                  <a:pt x="4649273" y="2327129"/>
                </a:cubicBezTo>
                <a:cubicBezTo>
                  <a:pt x="4423084" y="2352553"/>
                  <a:pt x="4164470" y="2297802"/>
                  <a:pt x="3925315" y="2327129"/>
                </a:cubicBezTo>
                <a:cubicBezTo>
                  <a:pt x="3686160" y="2356456"/>
                  <a:pt x="3521000" y="2323482"/>
                  <a:pt x="3320909" y="2327129"/>
                </a:cubicBezTo>
                <a:cubicBezTo>
                  <a:pt x="3120818" y="2330776"/>
                  <a:pt x="2924524" y="2322982"/>
                  <a:pt x="2776280" y="2327129"/>
                </a:cubicBezTo>
                <a:cubicBezTo>
                  <a:pt x="2628036" y="2331276"/>
                  <a:pt x="2423369" y="2346287"/>
                  <a:pt x="2171875" y="2327129"/>
                </a:cubicBezTo>
                <a:cubicBezTo>
                  <a:pt x="1920381" y="2307971"/>
                  <a:pt x="1725230" y="2335176"/>
                  <a:pt x="1447917" y="2327129"/>
                </a:cubicBezTo>
                <a:cubicBezTo>
                  <a:pt x="1170604" y="2319082"/>
                  <a:pt x="1021914" y="2325586"/>
                  <a:pt x="843511" y="2327129"/>
                </a:cubicBezTo>
                <a:cubicBezTo>
                  <a:pt x="665108" y="2328672"/>
                  <a:pt x="312507" y="2290597"/>
                  <a:pt x="0" y="2327129"/>
                </a:cubicBezTo>
                <a:cubicBezTo>
                  <a:pt x="-23623" y="2032760"/>
                  <a:pt x="-19348" y="1833339"/>
                  <a:pt x="0" y="1698804"/>
                </a:cubicBezTo>
                <a:cubicBezTo>
                  <a:pt x="19348" y="1564270"/>
                  <a:pt x="-14467" y="1365398"/>
                  <a:pt x="0" y="1117022"/>
                </a:cubicBezTo>
                <a:cubicBezTo>
                  <a:pt x="14467" y="868646"/>
                  <a:pt x="-17177" y="845229"/>
                  <a:pt x="0" y="605054"/>
                </a:cubicBezTo>
                <a:cubicBezTo>
                  <a:pt x="17177" y="364879"/>
                  <a:pt x="-16354" y="230560"/>
                  <a:pt x="0" y="0"/>
                </a:cubicBezTo>
                <a:close/>
              </a:path>
            </a:pathLst>
          </a:custGeom>
          <a:ln w="127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0405584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</p:pic>
    </p:spTree>
    <p:extLst>
      <p:ext uri="{BB962C8B-B14F-4D97-AF65-F5344CB8AC3E}">
        <p14:creationId xmlns:p14="http://schemas.microsoft.com/office/powerpoint/2010/main" val="343836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3482</TotalTime>
  <Words>865</Words>
  <Application>Microsoft Office PowerPoint</Application>
  <PresentationFormat>와이드스크린</PresentationFormat>
  <Paragraphs>90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Arial</vt:lpstr>
      <vt:lpstr>Cambria Math</vt:lpstr>
      <vt:lpstr>Times New Roman</vt:lpstr>
      <vt:lpstr>Office 테마</vt:lpstr>
      <vt:lpstr>VAE: Rate-Distortion Curve &amp; Aggregated Posterior</vt:lpstr>
      <vt:lpstr>What is the Variational Autoencoder?</vt:lpstr>
      <vt:lpstr>Evidential Lower Bound?</vt:lpstr>
      <vt:lpstr>Pros and Cons of VAE</vt:lpstr>
      <vt:lpstr>Blame the ELBO</vt:lpstr>
      <vt:lpstr>Limitations of β-VAE</vt:lpstr>
      <vt:lpstr>Multi-β Model</vt:lpstr>
      <vt:lpstr>Rate-Distortion Curve</vt:lpstr>
      <vt:lpstr>Decoupling σ_x and β</vt:lpstr>
      <vt:lpstr>Decoupling σ_x and β</vt:lpstr>
      <vt:lpstr>Decoupling σ_x and β</vt:lpstr>
      <vt:lpstr>Aggregated Posterior</vt:lpstr>
      <vt:lpstr>Aggregated Posterior</vt:lpstr>
      <vt:lpstr>Aggregated Posterior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Diffusion Model &amp; Determining Trained</dc:title>
  <dc:creator>김 승환</dc:creator>
  <cp:lastModifiedBy>김 승환</cp:lastModifiedBy>
  <cp:revision>171</cp:revision>
  <dcterms:created xsi:type="dcterms:W3CDTF">2023-01-19T17:39:48Z</dcterms:created>
  <dcterms:modified xsi:type="dcterms:W3CDTF">2023-08-20T17:46:39Z</dcterms:modified>
</cp:coreProperties>
</file>

<file path=docProps/thumbnail.jpeg>
</file>